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858" r:id="rId3"/>
    <p:sldId id="851" r:id="rId4"/>
    <p:sldId id="297" r:id="rId5"/>
    <p:sldId id="854" r:id="rId6"/>
    <p:sldId id="855" r:id="rId7"/>
    <p:sldId id="856" r:id="rId8"/>
    <p:sldId id="857" r:id="rId9"/>
  </p:sldIdLst>
  <p:sldSz cx="13438188" cy="7559675"/>
  <p:notesSz cx="6797675" cy="9926638"/>
  <p:defaultTextStyle>
    <a:defPPr>
      <a:defRPr lang="de-DE"/>
    </a:defPPr>
    <a:lvl1pPr marL="0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1pPr>
    <a:lvl2pPr marL="671901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2pPr>
    <a:lvl3pPr marL="1343802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3pPr>
    <a:lvl4pPr marL="2015703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4pPr>
    <a:lvl5pPr marL="2687604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5pPr>
    <a:lvl6pPr marL="3359506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6pPr>
    <a:lvl7pPr marL="4031407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7pPr>
    <a:lvl8pPr marL="4703308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8pPr>
    <a:lvl9pPr marL="5375209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orient="horz" pos="884" userDrawn="1">
          <p15:clr>
            <a:srgbClr val="A4A3A4"/>
          </p15:clr>
        </p15:guide>
        <p15:guide id="3" orient="horz" pos="4314" userDrawn="1">
          <p15:clr>
            <a:srgbClr val="A4A3A4"/>
          </p15:clr>
        </p15:guide>
        <p15:guide id="4" orient="horz" pos="4105" userDrawn="1">
          <p15:clr>
            <a:srgbClr val="A4A3A4"/>
          </p15:clr>
        </p15:guide>
        <p15:guide id="5" orient="horz" pos="657" userDrawn="1">
          <p15:clr>
            <a:srgbClr val="A4A3A4"/>
          </p15:clr>
        </p15:guide>
        <p15:guide id="6" pos="4233" userDrawn="1">
          <p15:clr>
            <a:srgbClr val="A4A3A4"/>
          </p15:clr>
        </p15:guide>
        <p15:guide id="7" pos="422" userDrawn="1">
          <p15:clr>
            <a:srgbClr val="A4A3A4"/>
          </p15:clr>
        </p15:guide>
        <p15:guide id="8" pos="8043" userDrawn="1">
          <p15:clr>
            <a:srgbClr val="A4A3A4"/>
          </p15:clr>
        </p15:guide>
        <p15:guide id="9" pos="5366" userDrawn="1">
          <p15:clr>
            <a:srgbClr val="A4A3A4"/>
          </p15:clr>
        </p15:guide>
        <p15:guide id="10" pos="3053" userDrawn="1">
          <p15:clr>
            <a:srgbClr val="A4A3A4"/>
          </p15:clr>
        </p15:guide>
        <p15:guide id="11" pos="5775" userDrawn="1">
          <p15:clr>
            <a:srgbClr val="A4A3A4"/>
          </p15:clr>
        </p15:guide>
        <p15:guide id="12" pos="2700" userDrawn="1">
          <p15:clr>
            <a:srgbClr val="A4A3A4"/>
          </p15:clr>
        </p15:guide>
        <p15:guide id="13" orient="horz" pos="2472" userDrawn="1">
          <p15:clr>
            <a:srgbClr val="A4A3A4"/>
          </p15:clr>
        </p15:guide>
        <p15:guide id="14" pos="6500" userDrawn="1">
          <p15:clr>
            <a:srgbClr val="A4A3A4"/>
          </p15:clr>
        </p15:guide>
        <p15:guide id="15" pos="6319" userDrawn="1">
          <p15:clr>
            <a:srgbClr val="A4A3A4"/>
          </p15:clr>
        </p15:guide>
        <p15:guide id="16" pos="4777" userDrawn="1">
          <p15:clr>
            <a:srgbClr val="A4A3A4"/>
          </p15:clr>
        </p15:guide>
        <p15:guide id="17" pos="4595" userDrawn="1">
          <p15:clr>
            <a:srgbClr val="A4A3A4"/>
          </p15:clr>
        </p15:guide>
        <p15:guide id="18" orient="horz" pos="3833" userDrawn="1">
          <p15:clr>
            <a:srgbClr val="A4A3A4"/>
          </p15:clr>
        </p15:guide>
        <p15:guide id="19" pos="558" userDrawn="1">
          <p15:clr>
            <a:srgbClr val="A4A3A4"/>
          </p15:clr>
        </p15:guide>
        <p15:guide id="20" pos="7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CC"/>
    <a:srgbClr val="FFFF66"/>
    <a:srgbClr val="FFCCCC"/>
    <a:srgbClr val="DDDDDD"/>
    <a:srgbClr val="8CBE22"/>
    <a:srgbClr val="FFD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70" autoAdjust="0"/>
  </p:normalViewPr>
  <p:slideViewPr>
    <p:cSldViewPr showGuides="1">
      <p:cViewPr varScale="1">
        <p:scale>
          <a:sx n="96" d="100"/>
          <a:sy n="96" d="100"/>
        </p:scale>
        <p:origin x="636" y="84"/>
      </p:cViewPr>
      <p:guideLst>
        <p:guide orient="horz" pos="2835"/>
        <p:guide orient="horz" pos="884"/>
        <p:guide orient="horz" pos="4314"/>
        <p:guide orient="horz" pos="4105"/>
        <p:guide orient="horz" pos="657"/>
        <p:guide pos="4233"/>
        <p:guide pos="422"/>
        <p:guide pos="8043"/>
        <p:guide pos="5366"/>
        <p:guide pos="3053"/>
        <p:guide pos="5775"/>
        <p:guide pos="2700"/>
        <p:guide orient="horz" pos="2472"/>
        <p:guide pos="6500"/>
        <p:guide pos="6319"/>
        <p:guide pos="4777"/>
        <p:guide pos="4595"/>
        <p:guide orient="horz" pos="3833"/>
        <p:guide pos="558"/>
        <p:guide pos="777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2BD1-4EBA-43BF-A6F5-222836E128A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10A6-2CF4-4F11-A422-B10BB3D6E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00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1pPr>
    <a:lvl2pPr marL="671901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2pPr>
    <a:lvl3pPr marL="1343802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3pPr>
    <a:lvl4pPr marL="2015703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4pPr>
    <a:lvl5pPr marL="2687604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5pPr>
    <a:lvl6pPr marL="3359506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6pPr>
    <a:lvl7pPr marL="4031407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7pPr>
    <a:lvl8pPr marL="4703308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8pPr>
    <a:lvl9pPr marL="5375209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dirty="0">
                <a:solidFill>
                  <a:srgbClr val="5F5F5F"/>
                </a:solidFill>
              </a:rPr>
              <a:t>Die Ursachenanalyse ist von fundamentaler Bedeutung im Problemlösungsprozess. Hierfür gibt es verschiedene 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dirty="0">
                <a:solidFill>
                  <a:srgbClr val="5F5F5F"/>
                </a:solidFill>
              </a:rPr>
              <a:t>Werkzeuge, die sich in der Praxis erfolgreich bewährt haben. Das Fischgrätendiagramm oder auch 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dirty="0">
                <a:solidFill>
                  <a:srgbClr val="5F5F5F"/>
                </a:solidFill>
              </a:rPr>
              <a:t>Ursachen-Wirkungs-Diagramm genannt, hilft uns die essentiellen Ursachen herauszufinden, 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dirty="0">
                <a:solidFill>
                  <a:srgbClr val="5F5F5F"/>
                </a:solidFill>
              </a:rPr>
              <a:t>die für die</a:t>
            </a:r>
            <a:r>
              <a:rPr lang="de-DE" sz="1800" baseline="0" dirty="0">
                <a:solidFill>
                  <a:srgbClr val="5F5F5F"/>
                </a:solidFill>
              </a:rPr>
              <a:t> </a:t>
            </a:r>
            <a:r>
              <a:rPr lang="de-DE" sz="1800" dirty="0">
                <a:solidFill>
                  <a:srgbClr val="5F5F5F"/>
                </a:solidFill>
              </a:rPr>
              <a:t>Wirkung verantwortlich sind.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dirty="0">
                <a:solidFill>
                  <a:srgbClr val="5F5F5F"/>
                </a:solidFill>
              </a:rPr>
              <a:t>Sind die Ursachen definiert, können leicht Lösungsalternativen gefunden werden.</a:t>
            </a:r>
          </a:p>
          <a:p>
            <a:pPr eaLnBrk="1" hangingPunct="1">
              <a:lnSpc>
                <a:spcPct val="80000"/>
              </a:lnSpc>
            </a:pPr>
            <a:endParaRPr lang="de-DE" sz="1800" dirty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sz="1800" dirty="0">
                <a:solidFill>
                  <a:srgbClr val="5F5F5F"/>
                </a:solidFill>
              </a:rPr>
              <a:t>Das Fischgrätendiagramm wird immer dann eingesetzt, wenn mehrere Einflussfaktoren wie 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dirty="0">
                <a:solidFill>
                  <a:srgbClr val="5F5F5F"/>
                </a:solidFill>
              </a:rPr>
              <a:t>Mensch-Material-Methode-Maschine-Umfeld zu lokalisieren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110A6-2CF4-4F11-A422-B10BB3D6E8C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22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"/>
            <a:ext cx="13438188" cy="7559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242" y="5495984"/>
            <a:ext cx="12061707" cy="876141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8242" y="6398184"/>
            <a:ext cx="12061707" cy="76602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71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3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3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Thema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AAC3F1C-E0A3-4E6B-81E8-676C77753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960" y="539477"/>
            <a:ext cx="3600000" cy="53921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0378E5F-1DF9-4C4A-832A-6850CCE134A2}"/>
              </a:ext>
            </a:extLst>
          </p:cNvPr>
          <p:cNvSpPr/>
          <p:nvPr userDrawn="1"/>
        </p:nvSpPr>
        <p:spPr>
          <a:xfrm>
            <a:off x="0" y="1513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F08EAD0-EEC7-493B-875A-95E1DBBF8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" y="1547589"/>
            <a:ext cx="13438455" cy="287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CD2DFCB-8763-48D6-80C2-054A1DE68B08}"/>
              </a:ext>
            </a:extLst>
          </p:cNvPr>
          <p:cNvSpPr/>
          <p:nvPr userDrawn="1"/>
        </p:nvSpPr>
        <p:spPr>
          <a:xfrm>
            <a:off x="0" y="1547589"/>
            <a:ext cx="13438188" cy="3312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01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Inhal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242" y="-5631"/>
            <a:ext cx="12094369" cy="13756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8242" y="1405001"/>
            <a:ext cx="12094369" cy="5111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5961" indent="-265961">
              <a:defRPr sz="2400">
                <a:solidFill>
                  <a:schemeClr val="accent4"/>
                </a:solidFill>
              </a:defRPr>
            </a:lvl1pPr>
            <a:lvl2pPr marL="921532" indent="-396608"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3206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2" name="Rechteck 11"/>
          <p:cNvSpPr/>
          <p:nvPr userDrawn="1"/>
        </p:nvSpPr>
        <p:spPr>
          <a:xfrm>
            <a:off x="0" y="6848041"/>
            <a:ext cx="13438188" cy="711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772117" y="7119220"/>
            <a:ext cx="9778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100" dirty="0">
                <a:solidFill>
                  <a:srgbClr val="FFFFFF"/>
                </a:solidFill>
              </a:rPr>
              <a:t>Version 1.0 | </a:t>
            </a:r>
            <a:fld id="{A313692E-6107-4339-9473-AF9329493CEA}" type="slidenum">
              <a:rPr lang="de-DE" sz="1100" smtClean="0">
                <a:solidFill>
                  <a:srgbClr val="FFFFFF"/>
                </a:solidFill>
              </a:rPr>
              <a:pPr/>
              <a:t>‹Nr.›</a:t>
            </a:fld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E5A471E-0103-48BB-9B13-B558285DA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2" y="7022814"/>
            <a:ext cx="2509200" cy="3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7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242" y="-5631"/>
            <a:ext cx="12094369" cy="13756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-40640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2" name="Rechteck 11"/>
          <p:cNvSpPr/>
          <p:nvPr userDrawn="1"/>
        </p:nvSpPr>
        <p:spPr>
          <a:xfrm>
            <a:off x="0" y="6848041"/>
            <a:ext cx="13438188" cy="711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772117" y="7119220"/>
            <a:ext cx="9778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100" dirty="0">
                <a:solidFill>
                  <a:srgbClr val="FFFFFF"/>
                </a:solidFill>
              </a:rPr>
              <a:t>Version 1.0 | </a:t>
            </a:r>
            <a:fld id="{A313692E-6107-4339-9473-AF9329493CEA}" type="slidenum">
              <a:rPr lang="de-DE" sz="1100" smtClean="0">
                <a:solidFill>
                  <a:srgbClr val="FFFFFF"/>
                </a:solidFill>
              </a:rPr>
              <a:pPr/>
              <a:t>‹Nr.›</a:t>
            </a:fld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E5A471E-0103-48BB-9B13-B558285DA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2" y="7022814"/>
            <a:ext cx="2509200" cy="375835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407A77D-4C52-428D-82CD-241B2780AB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422" y="1372021"/>
            <a:ext cx="5616624" cy="2305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4F4195-505A-46E8-9E82-9B012BB62D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422" y="3478345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F8DA3165-DAFC-4974-8B40-2B1AF28FF7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0422" y="4036317"/>
            <a:ext cx="5616624" cy="2305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25FF044-954E-4742-BC41-772AE5830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422" y="6142641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65E4A766-66CE-46DB-BB00-693EE63104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1956" y="1372021"/>
            <a:ext cx="5616624" cy="2305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2505B036-D21B-4C39-A740-6D1DD8B8D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1956" y="3478345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Bildplatzhalter 5">
            <a:extLst>
              <a:ext uri="{FF2B5EF4-FFF2-40B4-BE49-F238E27FC236}">
                <a16:creationId xmlns:a16="http://schemas.microsoft.com/office/drawing/2014/main" id="{9AAAFA0C-92F0-485D-B2FB-9368559794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1956" y="4036317"/>
            <a:ext cx="5616624" cy="2305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3FAF2302-1BC8-4E2E-BA4C-C2BD0CF96F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1956" y="6142641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069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242" y="-1476747"/>
            <a:ext cx="12094369" cy="13756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-40640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2" name="Rechteck 11"/>
          <p:cNvSpPr/>
          <p:nvPr userDrawn="1"/>
        </p:nvSpPr>
        <p:spPr>
          <a:xfrm>
            <a:off x="0" y="6848041"/>
            <a:ext cx="13438188" cy="711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772117" y="7119220"/>
            <a:ext cx="9778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100" dirty="0">
                <a:solidFill>
                  <a:srgbClr val="FFFFFF"/>
                </a:solidFill>
              </a:rPr>
              <a:t>Version 1.0 | </a:t>
            </a:r>
            <a:fld id="{A313692E-6107-4339-9473-AF9329493CEA}" type="slidenum">
              <a:rPr lang="de-DE" sz="1100" smtClean="0">
                <a:solidFill>
                  <a:srgbClr val="FFFFFF"/>
                </a:solidFill>
              </a:rPr>
              <a:pPr/>
              <a:t>‹Nr.›</a:t>
            </a:fld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E5A471E-0103-48BB-9B13-B558285DA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2" y="7022814"/>
            <a:ext cx="2509200" cy="375835"/>
          </a:xfrm>
          <a:prstGeom prst="rect">
            <a:avLst/>
          </a:prstGeom>
        </p:spPr>
      </p:pic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F8DA3165-DAFC-4974-8B40-2B1AF28FF7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3758" y="3563813"/>
            <a:ext cx="5616624" cy="27019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25FF044-954E-4742-BC41-772AE5830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758" y="6228109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87B68CAC-18A3-471B-B3CE-559CEEDDC2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3758" y="251445"/>
            <a:ext cx="5616624" cy="27019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177B2719-C89E-4110-8691-4244992BF4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758" y="2915741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A33C399F-A8A9-4528-8DA8-4CA3F56DCD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1102" y="3563813"/>
            <a:ext cx="5616624" cy="27019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42C62AD9-F667-4D31-84E6-BEE03DC23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1102" y="6228109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4BE1D7C4-6399-4708-91C4-D2B9E95E96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91102" y="251445"/>
            <a:ext cx="5616624" cy="27019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98F5F2FB-0BC0-4176-9941-8E5899453A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102" y="2915741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7C9F97E-9DC1-4618-BD5E-EB6D8A9EA60E}"/>
              </a:ext>
            </a:extLst>
          </p:cNvPr>
          <p:cNvSpPr/>
          <p:nvPr userDrawn="1"/>
        </p:nvSpPr>
        <p:spPr>
          <a:xfrm>
            <a:off x="12782611" y="32273"/>
            <a:ext cx="655577" cy="6816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P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R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A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X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I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61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Inhal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242" y="-5631"/>
            <a:ext cx="12094369" cy="13756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8242" y="1405001"/>
            <a:ext cx="12094369" cy="5111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5961" indent="-265961">
              <a:defRPr sz="2400">
                <a:solidFill>
                  <a:schemeClr val="accent4"/>
                </a:solidFill>
              </a:defRPr>
            </a:lvl1pPr>
            <a:lvl2pPr marL="921532" indent="-396608"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3206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2" name="Rechteck 11"/>
          <p:cNvSpPr/>
          <p:nvPr userDrawn="1"/>
        </p:nvSpPr>
        <p:spPr>
          <a:xfrm>
            <a:off x="0" y="6848041"/>
            <a:ext cx="13438188" cy="711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772117" y="7119220"/>
            <a:ext cx="9778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100" dirty="0">
                <a:solidFill>
                  <a:srgbClr val="FFFFFF"/>
                </a:solidFill>
              </a:rPr>
              <a:t>Version 1.0 | </a:t>
            </a:r>
            <a:fld id="{A313692E-6107-4339-9473-AF9329493CEA}" type="slidenum">
              <a:rPr lang="de-DE" sz="1100" smtClean="0">
                <a:solidFill>
                  <a:srgbClr val="FFFFFF"/>
                </a:solidFill>
              </a:rPr>
              <a:pPr/>
              <a:t>‹Nr.›</a:t>
            </a:fld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E5A471E-0103-48BB-9B13-B558285DA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2" y="7022814"/>
            <a:ext cx="2509200" cy="37583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660725A-2F61-4987-A3DD-0335C11CB2E9}"/>
              </a:ext>
            </a:extLst>
          </p:cNvPr>
          <p:cNvSpPr/>
          <p:nvPr userDrawn="1"/>
        </p:nvSpPr>
        <p:spPr>
          <a:xfrm>
            <a:off x="12782611" y="78854"/>
            <a:ext cx="655577" cy="6769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Ü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B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U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N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2449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7" r:id="rId2"/>
    <p:sldLayoutId id="2147483695" r:id="rId3"/>
    <p:sldLayoutId id="2147483696" r:id="rId4"/>
    <p:sldLayoutId id="2147483698" r:id="rId5"/>
  </p:sldLayoutIdLst>
  <p:hf hdr="0" ftr="0" dt="0"/>
  <p:txStyles>
    <p:titleStyle>
      <a:lvl1pPr algn="ctr" defTabSz="1343802" rtl="0" eaLnBrk="1" latinLnBrk="0" hangingPunct="1">
        <a:spcBef>
          <a:spcPct val="0"/>
        </a:spcBef>
        <a:buNone/>
        <a:defRPr sz="64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26" indent="-503926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3" kern="1200">
          <a:solidFill>
            <a:schemeClr val="tx1"/>
          </a:solidFill>
          <a:latin typeface="+mn-lt"/>
          <a:ea typeface="+mn-ea"/>
          <a:cs typeface="+mn-cs"/>
        </a:defRPr>
      </a:lvl1pPr>
      <a:lvl2pPr marL="1091839" indent="-419938" algn="l" defTabSz="1343802" rtl="0" eaLnBrk="1" latinLnBrk="0" hangingPunct="1">
        <a:spcBef>
          <a:spcPct val="20000"/>
        </a:spcBef>
        <a:buFont typeface="Arial" panose="020B0604020202020204" pitchFamily="34" charset="0"/>
        <a:buChar char="–"/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1679753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3pPr>
      <a:lvl4pPr marL="2351654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39" kern="1200">
          <a:solidFill>
            <a:schemeClr val="tx1"/>
          </a:solidFill>
          <a:latin typeface="+mn-lt"/>
          <a:ea typeface="+mn-ea"/>
          <a:cs typeface="+mn-cs"/>
        </a:defRPr>
      </a:lvl4pPr>
      <a:lvl5pPr marL="3023555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»"/>
        <a:defRPr sz="2939" kern="1200">
          <a:solidFill>
            <a:schemeClr val="tx1"/>
          </a:solidFill>
          <a:latin typeface="+mn-lt"/>
          <a:ea typeface="+mn-ea"/>
          <a:cs typeface="+mn-cs"/>
        </a:defRPr>
      </a:lvl5pPr>
      <a:lvl6pPr marL="3695456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6pPr>
      <a:lvl7pPr marL="4367357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7pPr>
      <a:lvl8pPr marL="5039258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8pPr>
      <a:lvl9pPr marL="5711160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71901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343802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015703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4pPr>
      <a:lvl5pPr marL="2687604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5pPr>
      <a:lvl6pPr marL="3359506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4031407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703308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375209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4A497-502D-4E7E-BBC2-5B472CBA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 zum Thema Strukturierte Problemlösung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54455A-E7F0-4774-8564-BB6F7E41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42" y="1405001"/>
            <a:ext cx="11648221" cy="51116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altLang="de-DE" b="1" dirty="0">
                <a:solidFill>
                  <a:schemeClr val="bg1"/>
                </a:solidFill>
              </a:rPr>
              <a:t>Häufige Störungen</a:t>
            </a:r>
          </a:p>
          <a:p>
            <a:r>
              <a:rPr lang="de-DE" altLang="de-DE" dirty="0"/>
              <a:t>Da nimmst du dir einmal vor, deine To-do-Liste abzuarbeiten, aber permanent werde ich gestört. Mal kommt mein Chef, mal ein Kollege, aber auch das IT-System fällt aus und ich komme nicht voran.</a:t>
            </a:r>
          </a:p>
          <a:p>
            <a:r>
              <a:rPr lang="de-DE" altLang="de-DE" dirty="0"/>
              <a:t>Am meisten stören mich aber die Kollegen. Bei jedem Mist fragen die mich, ob ich helfen kann. Ich bin ja auch sehr hilfsbereit.</a:t>
            </a:r>
          </a:p>
          <a:p>
            <a:r>
              <a:rPr lang="de-DE" altLang="de-DE" dirty="0"/>
              <a:t>Neulich fragte mich eine Freundin, wie oft ich pro Tag gestört werde.</a:t>
            </a:r>
            <a:br>
              <a:rPr lang="de-DE" altLang="de-DE" dirty="0"/>
            </a:br>
            <a:r>
              <a:rPr lang="de-DE" altLang="de-DE" dirty="0"/>
              <a:t>Das sind mindestens 10 mal/ Tag und da sind pro Störung ganz schnell mal 10 Minuten weg. (Stundensatz 60 Euro)</a:t>
            </a:r>
          </a:p>
          <a:p>
            <a:r>
              <a:rPr lang="de-DE" altLang="de-DE" dirty="0"/>
              <a:t>Oft weiß ich nicht mehr weiter, wie ich damit umgehen soll.</a:t>
            </a:r>
          </a:p>
          <a:p>
            <a:r>
              <a:rPr lang="de-DE" altLang="de-DE" dirty="0"/>
              <a:t>Mein Chef beschwert sich, ob ich die Arbeit nicht schaffe. Mike aus dem Einkauf muss immer nachhaken. Oft komme ich sogar nicht mehr zur</a:t>
            </a:r>
            <a:br>
              <a:rPr lang="de-DE" altLang="de-DE" dirty="0"/>
            </a:br>
            <a:r>
              <a:rPr lang="de-DE" altLang="de-DE" dirty="0"/>
              <a:t>Mittagpause. Das macht mich fertig. Kürzlich war ich sogar </a:t>
            </a:r>
            <a:r>
              <a:rPr lang="de-DE" altLang="de-DE"/>
              <a:t>eine Woche krank</a:t>
            </a:r>
            <a:r>
              <a:rPr lang="de-DE" altLang="de-DE" dirty="0"/>
              <a:t>.</a:t>
            </a:r>
            <a:br>
              <a:rPr lang="de-DE" altLang="de-DE" dirty="0"/>
            </a:br>
            <a:r>
              <a:rPr lang="de-DE" altLang="de-DE" dirty="0"/>
              <a:t>Es ist schon verrückt. Manchmal fühle ich mich wie in einem Hamsterrad.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/>
              <a:t>Habt ihr eine Idee für mich? Vielen Dank für Eure Unterstützung.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97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B34C4-9AF5-4582-9B35-1358B252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Problembeschreibung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E02BD1-6F8B-4009-96B5-B9FAA26B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6" y="1979637"/>
            <a:ext cx="11666538" cy="453705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2C0A130-A93A-414D-949B-89CE05E9CACE}"/>
              </a:ext>
            </a:extLst>
          </p:cNvPr>
          <p:cNvSpPr/>
          <p:nvPr/>
        </p:nvSpPr>
        <p:spPr>
          <a:xfrm>
            <a:off x="669926" y="1403350"/>
            <a:ext cx="11666538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Was ist das Thema der Problemlösungsstory?</a:t>
            </a:r>
          </a:p>
        </p:txBody>
      </p:sp>
    </p:spTree>
    <p:extLst>
      <p:ext uri="{BB962C8B-B14F-4D97-AF65-F5344CB8AC3E}">
        <p14:creationId xmlns:p14="http://schemas.microsoft.com/office/powerpoint/2010/main" val="170363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9BCBE-9319-4EA8-816A-FF97114F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Problemursache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6EFBFEE-F745-4746-A1FC-FEA6D10A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242" y="2256304"/>
            <a:ext cx="11349181" cy="35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1A0F932B-6B3F-4938-BE73-3D3751C5F191}"/>
              </a:ext>
            </a:extLst>
          </p:cNvPr>
          <p:cNvSpPr/>
          <p:nvPr/>
        </p:nvSpPr>
        <p:spPr bwMode="auto">
          <a:xfrm flipH="1">
            <a:off x="669919" y="1403350"/>
            <a:ext cx="12098341" cy="508574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vert="horz" wrap="square" lIns="10800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17407E"/>
              </a:solidFill>
              <a:effectLst/>
              <a:uLnTx/>
              <a:uFillTx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6DDF97B-80CE-403A-B8DE-6CCD41073405}"/>
              </a:ext>
            </a:extLst>
          </p:cNvPr>
          <p:cNvSpPr/>
          <p:nvPr/>
        </p:nvSpPr>
        <p:spPr bwMode="auto">
          <a:xfrm flipH="1">
            <a:off x="669910" y="3792788"/>
            <a:ext cx="9593117" cy="1194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30" name="Gerade Verbindung 15">
            <a:extLst>
              <a:ext uri="{FF2B5EF4-FFF2-40B4-BE49-F238E27FC236}">
                <a16:creationId xmlns:a16="http://schemas.microsoft.com/office/drawing/2014/main" id="{860A5E5A-593D-40F1-BAA6-4449289F7B0C}"/>
              </a:ext>
            </a:extLst>
          </p:cNvPr>
          <p:cNvCxnSpPr/>
          <p:nvPr/>
        </p:nvCxnSpPr>
        <p:spPr bwMode="auto">
          <a:xfrm flipH="1" flipV="1">
            <a:off x="1750542" y="3203773"/>
            <a:ext cx="1309115" cy="650259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2665ED8-8554-4CD9-B134-98FF81EA2C26}"/>
              </a:ext>
            </a:extLst>
          </p:cNvPr>
          <p:cNvSpPr/>
          <p:nvPr/>
        </p:nvSpPr>
        <p:spPr bwMode="auto">
          <a:xfrm flipH="1">
            <a:off x="10174964" y="3429123"/>
            <a:ext cx="2593305" cy="846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08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Problem</a:t>
            </a:r>
          </a:p>
        </p:txBody>
      </p:sp>
      <p:graphicFrame>
        <p:nvGraphicFramePr>
          <p:cNvPr id="40" name="Tabelle 39">
            <a:extLst>
              <a:ext uri="{FF2B5EF4-FFF2-40B4-BE49-F238E27FC236}">
                <a16:creationId xmlns:a16="http://schemas.microsoft.com/office/drawing/2014/main" id="{E414CBA4-1E94-43D0-A7DF-5A55EED7D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14034"/>
              </p:ext>
            </p:extLst>
          </p:nvPr>
        </p:nvGraphicFramePr>
        <p:xfrm>
          <a:off x="670422" y="1403573"/>
          <a:ext cx="2665187" cy="1950720"/>
        </p:xfrm>
        <a:graphic>
          <a:graphicData uri="http://schemas.openxmlformats.org/drawingml/2006/table">
            <a:tbl>
              <a:tblPr firstRow="1" bandRow="1"/>
              <a:tblGrid>
                <a:gridCol w="26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1" name="Gerade Verbindung 15">
            <a:extLst>
              <a:ext uri="{FF2B5EF4-FFF2-40B4-BE49-F238E27FC236}">
                <a16:creationId xmlns:a16="http://schemas.microsoft.com/office/drawing/2014/main" id="{A715DBB5-A7CB-4943-AF0A-1203A9C8693F}"/>
              </a:ext>
            </a:extLst>
          </p:cNvPr>
          <p:cNvCxnSpPr/>
          <p:nvPr/>
        </p:nvCxnSpPr>
        <p:spPr bwMode="auto">
          <a:xfrm flipH="1" flipV="1">
            <a:off x="4918003" y="3203773"/>
            <a:ext cx="1309115" cy="650259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2886A32B-D4A5-45F8-B3D1-0F28DFB14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47732"/>
              </p:ext>
            </p:extLst>
          </p:nvPr>
        </p:nvGraphicFramePr>
        <p:xfrm>
          <a:off x="3837883" y="1403573"/>
          <a:ext cx="2665187" cy="1950720"/>
        </p:xfrm>
        <a:graphic>
          <a:graphicData uri="http://schemas.openxmlformats.org/drawingml/2006/table">
            <a:tbl>
              <a:tblPr firstRow="1" bandRow="1"/>
              <a:tblGrid>
                <a:gridCol w="26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Methode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3" name="Gerade Verbindung 15">
            <a:extLst>
              <a:ext uri="{FF2B5EF4-FFF2-40B4-BE49-F238E27FC236}">
                <a16:creationId xmlns:a16="http://schemas.microsoft.com/office/drawing/2014/main" id="{0DFC6B69-CE65-426B-B9B4-DADB5942F603}"/>
              </a:ext>
            </a:extLst>
          </p:cNvPr>
          <p:cNvCxnSpPr/>
          <p:nvPr/>
        </p:nvCxnSpPr>
        <p:spPr bwMode="auto">
          <a:xfrm flipH="1" flipV="1">
            <a:off x="8085464" y="3203773"/>
            <a:ext cx="1309115" cy="650259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id="{F93B0C85-8098-410D-8868-89EE67D72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11766"/>
              </p:ext>
            </p:extLst>
          </p:nvPr>
        </p:nvGraphicFramePr>
        <p:xfrm>
          <a:off x="7005344" y="1403573"/>
          <a:ext cx="2665187" cy="1950720"/>
        </p:xfrm>
        <a:graphic>
          <a:graphicData uri="http://schemas.openxmlformats.org/drawingml/2006/table">
            <a:tbl>
              <a:tblPr firstRow="1" bandRow="1"/>
              <a:tblGrid>
                <a:gridCol w="26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Mitarbeiter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5" name="Gerade Verbindung 15">
            <a:extLst>
              <a:ext uri="{FF2B5EF4-FFF2-40B4-BE49-F238E27FC236}">
                <a16:creationId xmlns:a16="http://schemas.microsoft.com/office/drawing/2014/main" id="{5B7DF4E6-3C6C-4218-9BF9-1781578BB870}"/>
              </a:ext>
            </a:extLst>
          </p:cNvPr>
          <p:cNvCxnSpPr/>
          <p:nvPr/>
        </p:nvCxnSpPr>
        <p:spPr bwMode="auto">
          <a:xfrm flipH="1">
            <a:off x="8304162" y="3876706"/>
            <a:ext cx="1309115" cy="650259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id="{3093099B-07E6-4077-A1F5-755787C99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55231"/>
              </p:ext>
            </p:extLst>
          </p:nvPr>
        </p:nvGraphicFramePr>
        <p:xfrm>
          <a:off x="7439174" y="4291101"/>
          <a:ext cx="2665188" cy="2225040"/>
        </p:xfrm>
        <a:graphic>
          <a:graphicData uri="http://schemas.openxmlformats.org/drawingml/2006/table">
            <a:tbl>
              <a:tblPr firstRow="1" bandRow="1"/>
              <a:tblGrid>
                <a:gridCol w="26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>
                          <a:solidFill>
                            <a:srgbClr val="FFFFFF"/>
                          </a:solidFill>
                          <a:latin typeface="+mn-lt"/>
                        </a:rPr>
                        <a:t>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0" name="Gerade Verbindung 15">
            <a:extLst>
              <a:ext uri="{FF2B5EF4-FFF2-40B4-BE49-F238E27FC236}">
                <a16:creationId xmlns:a16="http://schemas.microsoft.com/office/drawing/2014/main" id="{B1DFCEC2-B31D-4B67-A0A4-9998D86DC50F}"/>
              </a:ext>
            </a:extLst>
          </p:cNvPr>
          <p:cNvCxnSpPr/>
          <p:nvPr/>
        </p:nvCxnSpPr>
        <p:spPr bwMode="auto">
          <a:xfrm flipH="1">
            <a:off x="5135810" y="3876706"/>
            <a:ext cx="1309115" cy="650259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1" name="Tabelle 50">
            <a:extLst>
              <a:ext uri="{FF2B5EF4-FFF2-40B4-BE49-F238E27FC236}">
                <a16:creationId xmlns:a16="http://schemas.microsoft.com/office/drawing/2014/main" id="{177008BB-D89A-4241-8B80-8F6338B8C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21636"/>
              </p:ext>
            </p:extLst>
          </p:nvPr>
        </p:nvGraphicFramePr>
        <p:xfrm>
          <a:off x="4270822" y="4291101"/>
          <a:ext cx="2665188" cy="2225040"/>
        </p:xfrm>
        <a:graphic>
          <a:graphicData uri="http://schemas.openxmlformats.org/drawingml/2006/table">
            <a:tbl>
              <a:tblPr firstRow="1" bandRow="1"/>
              <a:tblGrid>
                <a:gridCol w="26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>
                          <a:solidFill>
                            <a:srgbClr val="FFFFFF"/>
                          </a:solidFill>
                          <a:latin typeface="+mn-lt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2" name="Gerade Verbindung 15">
            <a:extLst>
              <a:ext uri="{FF2B5EF4-FFF2-40B4-BE49-F238E27FC236}">
                <a16:creationId xmlns:a16="http://schemas.microsoft.com/office/drawing/2014/main" id="{DA4E4B1D-A36D-4DAA-A2A5-17527FFB93F0}"/>
              </a:ext>
            </a:extLst>
          </p:cNvPr>
          <p:cNvCxnSpPr/>
          <p:nvPr/>
        </p:nvCxnSpPr>
        <p:spPr bwMode="auto">
          <a:xfrm flipH="1">
            <a:off x="1967458" y="3876706"/>
            <a:ext cx="1309115" cy="650259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3" name="Tabelle 52">
            <a:extLst>
              <a:ext uri="{FF2B5EF4-FFF2-40B4-BE49-F238E27FC236}">
                <a16:creationId xmlns:a16="http://schemas.microsoft.com/office/drawing/2014/main" id="{A782E6DE-0FDA-4C7F-9C7D-0D3DFF51D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30081"/>
              </p:ext>
            </p:extLst>
          </p:nvPr>
        </p:nvGraphicFramePr>
        <p:xfrm>
          <a:off x="1102470" y="4291101"/>
          <a:ext cx="2665188" cy="2225040"/>
        </p:xfrm>
        <a:graphic>
          <a:graphicData uri="http://schemas.openxmlformats.org/drawingml/2006/table">
            <a:tbl>
              <a:tblPr firstRow="1" bandRow="1"/>
              <a:tblGrid>
                <a:gridCol w="26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>
                          <a:solidFill>
                            <a:srgbClr val="FFFFFF"/>
                          </a:solidFill>
                          <a:latin typeface="+mn-lt"/>
                        </a:rPr>
                        <a:t>Umfeld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9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4B6F0-939D-41A1-B741-38F0CAD2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Problemursache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F5F7E15-CD17-438A-88AA-14B4332A2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196377"/>
              </p:ext>
            </p:extLst>
          </p:nvPr>
        </p:nvGraphicFramePr>
        <p:xfrm>
          <a:off x="669925" y="2302301"/>
          <a:ext cx="1166653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689">
                  <a:extLst>
                    <a:ext uri="{9D8B030D-6E8A-4147-A177-3AD203B41FA5}">
                      <a16:colId xmlns:a16="http://schemas.microsoft.com/office/drawing/2014/main" val="2590431613"/>
                    </a:ext>
                  </a:extLst>
                </a:gridCol>
                <a:gridCol w="9937849">
                  <a:extLst>
                    <a:ext uri="{9D8B030D-6E8A-4147-A177-3AD203B41FA5}">
                      <a16:colId xmlns:a16="http://schemas.microsoft.com/office/drawing/2014/main" val="72297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1. Warum?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1. Antwort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2. Warum?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8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2. Antwort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01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83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667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14DA31A6-3C79-46ED-9E9C-40EE663FB8ED}"/>
              </a:ext>
            </a:extLst>
          </p:cNvPr>
          <p:cNvSpPr/>
          <p:nvPr/>
        </p:nvSpPr>
        <p:spPr>
          <a:xfrm>
            <a:off x="669926" y="1403573"/>
            <a:ext cx="11666538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5x Warum-Analyse</a:t>
            </a:r>
          </a:p>
        </p:txBody>
      </p:sp>
    </p:spTree>
    <p:extLst>
      <p:ext uri="{BB962C8B-B14F-4D97-AF65-F5344CB8AC3E}">
        <p14:creationId xmlns:p14="http://schemas.microsoft.com/office/powerpoint/2010/main" val="344484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1175D-B076-41D3-9EA1-FE714CFC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Problemlösung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52ABA9-11AE-42D7-888C-1BDBAF0F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43" y="1979860"/>
            <a:ext cx="11648220" cy="453682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90CF490-E423-4D58-86DF-D33CA49A0C2D}"/>
              </a:ext>
            </a:extLst>
          </p:cNvPr>
          <p:cNvSpPr/>
          <p:nvPr/>
        </p:nvSpPr>
        <p:spPr>
          <a:xfrm>
            <a:off x="682908" y="1403573"/>
            <a:ext cx="11653555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Lösungsideen sammeln</a:t>
            </a:r>
          </a:p>
        </p:txBody>
      </p:sp>
    </p:spTree>
    <p:extLst>
      <p:ext uri="{BB962C8B-B14F-4D97-AF65-F5344CB8AC3E}">
        <p14:creationId xmlns:p14="http://schemas.microsoft.com/office/powerpoint/2010/main" val="209244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A8591-CF36-4F96-89F6-DD9346B2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Problemlösung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AE8B427-0DC2-46D5-B988-027461FFED58}"/>
              </a:ext>
            </a:extLst>
          </p:cNvPr>
          <p:cNvSpPr/>
          <p:nvPr/>
        </p:nvSpPr>
        <p:spPr>
          <a:xfrm>
            <a:off x="2837310" y="2869315"/>
            <a:ext cx="1225831" cy="1225831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E17212-2EC4-4314-9A2C-B5D792C01F11}"/>
              </a:ext>
            </a:extLst>
          </p:cNvPr>
          <p:cNvSpPr/>
          <p:nvPr/>
        </p:nvSpPr>
        <p:spPr>
          <a:xfrm>
            <a:off x="4063141" y="2867620"/>
            <a:ext cx="1225831" cy="1225831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9629A2-1C2B-42D0-9B7F-BBCFA202905F}"/>
              </a:ext>
            </a:extLst>
          </p:cNvPr>
          <p:cNvSpPr/>
          <p:nvPr/>
        </p:nvSpPr>
        <p:spPr>
          <a:xfrm>
            <a:off x="2837310" y="4095146"/>
            <a:ext cx="1225831" cy="1225831"/>
          </a:xfrm>
          <a:prstGeom prst="rect">
            <a:avLst/>
          </a:prstGeom>
          <a:solidFill>
            <a:srgbClr val="92D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42372B-C1D5-47EB-88D3-F7FAA6534D90}"/>
              </a:ext>
            </a:extLst>
          </p:cNvPr>
          <p:cNvSpPr/>
          <p:nvPr/>
        </p:nvSpPr>
        <p:spPr>
          <a:xfrm>
            <a:off x="4063141" y="4093451"/>
            <a:ext cx="1225831" cy="1225831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CEFAC75-C6BA-4BA7-A482-B64B3E8820CE}"/>
              </a:ext>
            </a:extLst>
          </p:cNvPr>
          <p:cNvSpPr/>
          <p:nvPr/>
        </p:nvSpPr>
        <p:spPr>
          <a:xfrm>
            <a:off x="2817255" y="5281587"/>
            <a:ext cx="2880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153E600-92C2-470E-B696-ED9B4AD92514}"/>
              </a:ext>
            </a:extLst>
          </p:cNvPr>
          <p:cNvSpPr/>
          <p:nvPr/>
        </p:nvSpPr>
        <p:spPr>
          <a:xfrm rot="16200000">
            <a:off x="1449100" y="3852985"/>
            <a:ext cx="280831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AB04D1F-E582-4662-987A-C260C6CA1C63}"/>
              </a:ext>
            </a:extLst>
          </p:cNvPr>
          <p:cNvGrpSpPr/>
          <p:nvPr/>
        </p:nvGrpSpPr>
        <p:grpSpPr>
          <a:xfrm>
            <a:off x="3112633" y="5375627"/>
            <a:ext cx="1836895" cy="263838"/>
            <a:chOff x="1287161" y="5176498"/>
            <a:chExt cx="1836895" cy="263838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79594BF-5149-44BC-AC66-EE08FBAA8DC6}"/>
                </a:ext>
              </a:extLst>
            </p:cNvPr>
            <p:cNvSpPr txBox="1"/>
            <p:nvPr/>
          </p:nvSpPr>
          <p:spPr>
            <a:xfrm>
              <a:off x="1287161" y="5178726"/>
              <a:ext cx="6751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/>
                <a:t>NIEDRIG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95B0271-5F92-412F-92A5-758F887A375E}"/>
                </a:ext>
              </a:extLst>
            </p:cNvPr>
            <p:cNvSpPr txBox="1"/>
            <p:nvPr/>
          </p:nvSpPr>
          <p:spPr>
            <a:xfrm>
              <a:off x="2577110" y="5176498"/>
              <a:ext cx="5469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/>
                <a:t>HOCH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204A2DD-1C52-443B-A72A-54390AB652D0}"/>
              </a:ext>
            </a:extLst>
          </p:cNvPr>
          <p:cNvGrpSpPr/>
          <p:nvPr/>
        </p:nvGrpSpPr>
        <p:grpSpPr>
          <a:xfrm rot="16200000">
            <a:off x="1753238" y="3961531"/>
            <a:ext cx="1836895" cy="263838"/>
            <a:chOff x="1287161" y="5176498"/>
            <a:chExt cx="1836895" cy="263838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2F30D43-633A-4440-9E6E-063C98202F29}"/>
                </a:ext>
              </a:extLst>
            </p:cNvPr>
            <p:cNvSpPr txBox="1"/>
            <p:nvPr/>
          </p:nvSpPr>
          <p:spPr>
            <a:xfrm>
              <a:off x="1287161" y="5178726"/>
              <a:ext cx="6751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/>
                <a:t>NIEDRIG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2B39EFA-301C-4CCE-9F73-06B4DA274EAA}"/>
                </a:ext>
              </a:extLst>
            </p:cNvPr>
            <p:cNvSpPr txBox="1"/>
            <p:nvPr/>
          </p:nvSpPr>
          <p:spPr>
            <a:xfrm>
              <a:off x="2577110" y="5176498"/>
              <a:ext cx="5469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/>
                <a:t>HOCH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CE868E50-645D-4232-BC21-48829A59F389}"/>
              </a:ext>
            </a:extLst>
          </p:cNvPr>
          <p:cNvSpPr txBox="1"/>
          <p:nvPr/>
        </p:nvSpPr>
        <p:spPr>
          <a:xfrm>
            <a:off x="5128096" y="5406404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solidFill>
                  <a:schemeClr val="accent4"/>
                </a:solidFill>
              </a:rPr>
              <a:t>Aufwand</a:t>
            </a:r>
            <a:br>
              <a:rPr lang="de-DE" sz="1200" dirty="0">
                <a:solidFill>
                  <a:schemeClr val="accent4"/>
                </a:solidFill>
              </a:rPr>
            </a:br>
            <a:r>
              <a:rPr lang="de-DE" sz="1200" dirty="0">
                <a:solidFill>
                  <a:schemeClr val="accent4"/>
                </a:solidFill>
              </a:rPr>
              <a:t>zur Umsetzung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85C163A-109F-4609-9704-F3DBA2FA11CD}"/>
              </a:ext>
            </a:extLst>
          </p:cNvPr>
          <p:cNvSpPr txBox="1"/>
          <p:nvPr/>
        </p:nvSpPr>
        <p:spPr>
          <a:xfrm>
            <a:off x="2869128" y="2484829"/>
            <a:ext cx="110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4"/>
                </a:solidFill>
              </a:rPr>
              <a:t>Kosten in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A973A88-8883-49D0-BDBA-DE0D985FE208}"/>
              </a:ext>
            </a:extLst>
          </p:cNvPr>
          <p:cNvSpPr/>
          <p:nvPr/>
        </p:nvSpPr>
        <p:spPr>
          <a:xfrm>
            <a:off x="7373814" y="2868179"/>
            <a:ext cx="1225831" cy="1225831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357EAF4-07F1-4A7A-A855-CB74EDBC0E33}"/>
              </a:ext>
            </a:extLst>
          </p:cNvPr>
          <p:cNvSpPr/>
          <p:nvPr/>
        </p:nvSpPr>
        <p:spPr>
          <a:xfrm>
            <a:off x="8599645" y="2866484"/>
            <a:ext cx="1225831" cy="1225831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82A6ED8-9D6A-4BD8-9A4D-681D6D8A39AB}"/>
              </a:ext>
            </a:extLst>
          </p:cNvPr>
          <p:cNvSpPr/>
          <p:nvPr/>
        </p:nvSpPr>
        <p:spPr>
          <a:xfrm>
            <a:off x="7373814" y="4094010"/>
            <a:ext cx="1225831" cy="1225831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5D8C1E7-0355-4C99-88DE-59A96BC6AC59}"/>
              </a:ext>
            </a:extLst>
          </p:cNvPr>
          <p:cNvSpPr/>
          <p:nvPr/>
        </p:nvSpPr>
        <p:spPr>
          <a:xfrm>
            <a:off x="8599645" y="4092315"/>
            <a:ext cx="1225831" cy="1225831"/>
          </a:xfrm>
          <a:prstGeom prst="rect">
            <a:avLst/>
          </a:prstGeom>
          <a:solidFill>
            <a:srgbClr val="92D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9412666-2DCC-4D3B-B63E-F0AAAF7460FA}"/>
              </a:ext>
            </a:extLst>
          </p:cNvPr>
          <p:cNvSpPr/>
          <p:nvPr/>
        </p:nvSpPr>
        <p:spPr>
          <a:xfrm>
            <a:off x="7353759" y="5280451"/>
            <a:ext cx="2880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96EFF15-185D-415C-A5A3-3005BD694A7C}"/>
              </a:ext>
            </a:extLst>
          </p:cNvPr>
          <p:cNvSpPr/>
          <p:nvPr/>
        </p:nvSpPr>
        <p:spPr>
          <a:xfrm rot="16200000">
            <a:off x="5985604" y="3851849"/>
            <a:ext cx="280831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C0E6B44-39B7-4E3B-BCC1-2F5A990E6BD5}"/>
              </a:ext>
            </a:extLst>
          </p:cNvPr>
          <p:cNvGrpSpPr/>
          <p:nvPr/>
        </p:nvGrpSpPr>
        <p:grpSpPr>
          <a:xfrm>
            <a:off x="7649137" y="5374491"/>
            <a:ext cx="1836895" cy="263838"/>
            <a:chOff x="1287161" y="5176498"/>
            <a:chExt cx="1836895" cy="263838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33164D9-E64A-46F4-BAC7-D8A0B2D17B53}"/>
                </a:ext>
              </a:extLst>
            </p:cNvPr>
            <p:cNvSpPr txBox="1"/>
            <p:nvPr/>
          </p:nvSpPr>
          <p:spPr>
            <a:xfrm>
              <a:off x="1287161" y="5178726"/>
              <a:ext cx="6751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/>
                <a:t>NIEDRIG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31914E3-2CD9-45F6-9C40-9246F81C965C}"/>
                </a:ext>
              </a:extLst>
            </p:cNvPr>
            <p:cNvSpPr txBox="1"/>
            <p:nvPr/>
          </p:nvSpPr>
          <p:spPr>
            <a:xfrm>
              <a:off x="2577110" y="5176498"/>
              <a:ext cx="5469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/>
                <a:t>HOCH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CD618BF-0C29-48F3-A915-488EACFA4980}"/>
              </a:ext>
            </a:extLst>
          </p:cNvPr>
          <p:cNvGrpSpPr/>
          <p:nvPr/>
        </p:nvGrpSpPr>
        <p:grpSpPr>
          <a:xfrm rot="16200000">
            <a:off x="6289742" y="3960395"/>
            <a:ext cx="1836895" cy="263838"/>
            <a:chOff x="1287161" y="5176498"/>
            <a:chExt cx="1836895" cy="263838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89580F0-1835-4E38-BAFE-A1C523B8B21E}"/>
                </a:ext>
              </a:extLst>
            </p:cNvPr>
            <p:cNvSpPr txBox="1"/>
            <p:nvPr/>
          </p:nvSpPr>
          <p:spPr>
            <a:xfrm>
              <a:off x="1287161" y="5178726"/>
              <a:ext cx="6751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/>
                <a:t>NIEDRIG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9935135-633B-4B3B-AEFD-2246700853DB}"/>
                </a:ext>
              </a:extLst>
            </p:cNvPr>
            <p:cNvSpPr txBox="1"/>
            <p:nvPr/>
          </p:nvSpPr>
          <p:spPr>
            <a:xfrm>
              <a:off x="2577110" y="5176498"/>
              <a:ext cx="5469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/>
                <a:t>HOCH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3B6D2C93-A848-47DD-88B8-180D296F8319}"/>
              </a:ext>
            </a:extLst>
          </p:cNvPr>
          <p:cNvSpPr txBox="1"/>
          <p:nvPr/>
        </p:nvSpPr>
        <p:spPr>
          <a:xfrm>
            <a:off x="9452534" y="5405268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solidFill>
                  <a:schemeClr val="accent4"/>
                </a:solidFill>
              </a:rPr>
              <a:t>Nutzen bezogen</a:t>
            </a:r>
            <a:br>
              <a:rPr lang="de-DE" sz="1200" dirty="0">
                <a:solidFill>
                  <a:schemeClr val="accent4"/>
                </a:solidFill>
              </a:rPr>
            </a:br>
            <a:r>
              <a:rPr lang="de-DE" sz="1200" dirty="0">
                <a:solidFill>
                  <a:schemeClr val="accent4"/>
                </a:solidFill>
              </a:rPr>
              <a:t>auf den Zielzustand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51A5A2A-AA1E-468A-9C47-1CA77E1F355D}"/>
              </a:ext>
            </a:extLst>
          </p:cNvPr>
          <p:cNvSpPr txBox="1"/>
          <p:nvPr/>
        </p:nvSpPr>
        <p:spPr>
          <a:xfrm>
            <a:off x="7405632" y="2483693"/>
            <a:ext cx="110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4"/>
                </a:solidFill>
              </a:rPr>
              <a:t>Kosten in Euro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58AA8C4-B493-4B9F-BB6B-8094DEF747A5}"/>
              </a:ext>
            </a:extLst>
          </p:cNvPr>
          <p:cNvSpPr/>
          <p:nvPr/>
        </p:nvSpPr>
        <p:spPr>
          <a:xfrm>
            <a:off x="3334718" y="4562288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B1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CEA612A-CD00-443D-8396-702AF1709C4C}"/>
              </a:ext>
            </a:extLst>
          </p:cNvPr>
          <p:cNvSpPr/>
          <p:nvPr/>
        </p:nvSpPr>
        <p:spPr>
          <a:xfrm>
            <a:off x="9373753" y="4571925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B1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59B21B1-D1E9-4106-BAA3-8741A4235230}"/>
              </a:ext>
            </a:extLst>
          </p:cNvPr>
          <p:cNvSpPr/>
          <p:nvPr/>
        </p:nvSpPr>
        <p:spPr>
          <a:xfrm>
            <a:off x="8939086" y="3552620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B2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43CEAFC-456A-4051-80EA-00A9F664E5E2}"/>
              </a:ext>
            </a:extLst>
          </p:cNvPr>
          <p:cNvSpPr/>
          <p:nvPr/>
        </p:nvSpPr>
        <p:spPr>
          <a:xfrm>
            <a:off x="4270822" y="3563813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B2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E09B360-3024-4F31-9E6C-2643531B5CEF}"/>
              </a:ext>
            </a:extLst>
          </p:cNvPr>
          <p:cNvSpPr/>
          <p:nvPr/>
        </p:nvSpPr>
        <p:spPr>
          <a:xfrm>
            <a:off x="3100232" y="4836580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C1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E943FBF-11EB-4C45-ADC8-64BB66961995}"/>
              </a:ext>
            </a:extLst>
          </p:cNvPr>
          <p:cNvSpPr/>
          <p:nvPr/>
        </p:nvSpPr>
        <p:spPr>
          <a:xfrm>
            <a:off x="9373753" y="4859957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C1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50DA705-3EE5-4368-9150-7188ECA350DA}"/>
              </a:ext>
            </a:extLst>
          </p:cNvPr>
          <p:cNvSpPr/>
          <p:nvPr/>
        </p:nvSpPr>
        <p:spPr>
          <a:xfrm>
            <a:off x="4246926" y="4624269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C2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7DEC516-B6DF-4F10-8338-601F44F5E029}"/>
              </a:ext>
            </a:extLst>
          </p:cNvPr>
          <p:cNvSpPr/>
          <p:nvPr/>
        </p:nvSpPr>
        <p:spPr>
          <a:xfrm>
            <a:off x="8509657" y="4634296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C2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3DF7807-4C0E-4399-9B65-764337D21192}"/>
              </a:ext>
            </a:extLst>
          </p:cNvPr>
          <p:cNvSpPr/>
          <p:nvPr/>
        </p:nvSpPr>
        <p:spPr>
          <a:xfrm>
            <a:off x="2893033" y="4994336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0923B0D-26F8-4AF4-AAF6-BA2D097F4125}"/>
              </a:ext>
            </a:extLst>
          </p:cNvPr>
          <p:cNvSpPr/>
          <p:nvPr/>
        </p:nvSpPr>
        <p:spPr>
          <a:xfrm>
            <a:off x="9085721" y="5003973"/>
            <a:ext cx="297669" cy="297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0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CD6AEBD4-15A1-444C-8DC0-E0C68F348DDF}"/>
              </a:ext>
            </a:extLst>
          </p:cNvPr>
          <p:cNvSpPr/>
          <p:nvPr/>
        </p:nvSpPr>
        <p:spPr>
          <a:xfrm>
            <a:off x="682908" y="1403573"/>
            <a:ext cx="11653555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Wie gut können die Lösungsideen das Problem lösen?</a:t>
            </a:r>
          </a:p>
        </p:txBody>
      </p:sp>
    </p:spTree>
    <p:extLst>
      <p:ext uri="{BB962C8B-B14F-4D97-AF65-F5344CB8AC3E}">
        <p14:creationId xmlns:p14="http://schemas.microsoft.com/office/powerpoint/2010/main" val="114542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CFEE-DB47-4775-A36A-74909B75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Problemlösung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67E7D6D-78B0-40F4-8959-9BA92F9E8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766597"/>
              </p:ext>
            </p:extLst>
          </p:nvPr>
        </p:nvGraphicFramePr>
        <p:xfrm>
          <a:off x="669926" y="2195661"/>
          <a:ext cx="11666538" cy="432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1">
                  <a:extLst>
                    <a:ext uri="{9D8B030D-6E8A-4147-A177-3AD203B41FA5}">
                      <a16:colId xmlns:a16="http://schemas.microsoft.com/office/drawing/2014/main" val="2231652059"/>
                    </a:ext>
                  </a:extLst>
                </a:gridCol>
                <a:gridCol w="945657">
                  <a:extLst>
                    <a:ext uri="{9D8B030D-6E8A-4147-A177-3AD203B41FA5}">
                      <a16:colId xmlns:a16="http://schemas.microsoft.com/office/drawing/2014/main" val="4219835690"/>
                    </a:ext>
                  </a:extLst>
                </a:gridCol>
                <a:gridCol w="3493109">
                  <a:extLst>
                    <a:ext uri="{9D8B030D-6E8A-4147-A177-3AD203B41FA5}">
                      <a16:colId xmlns:a16="http://schemas.microsoft.com/office/drawing/2014/main" val="3024759240"/>
                    </a:ext>
                  </a:extLst>
                </a:gridCol>
                <a:gridCol w="2358095">
                  <a:extLst>
                    <a:ext uri="{9D8B030D-6E8A-4147-A177-3AD203B41FA5}">
                      <a16:colId xmlns:a16="http://schemas.microsoft.com/office/drawing/2014/main" val="1353996285"/>
                    </a:ext>
                  </a:extLst>
                </a:gridCol>
                <a:gridCol w="2150027">
                  <a:extLst>
                    <a:ext uri="{9D8B030D-6E8A-4147-A177-3AD203B41FA5}">
                      <a16:colId xmlns:a16="http://schemas.microsoft.com/office/drawing/2014/main" val="2952023523"/>
                    </a:ext>
                  </a:extLst>
                </a:gridCol>
                <a:gridCol w="1331999">
                  <a:extLst>
                    <a:ext uri="{9D8B030D-6E8A-4147-A177-3AD203B41FA5}">
                      <a16:colId xmlns:a16="http://schemas.microsoft.com/office/drawing/2014/main" val="1359219712"/>
                    </a:ext>
                  </a:extLst>
                </a:gridCol>
              </a:tblGrid>
              <a:tr h="392771"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>
                          <a:solidFill>
                            <a:schemeClr val="accent4"/>
                          </a:solidFill>
                        </a:rPr>
                        <a:t>Lösungsidee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>
                          <a:solidFill>
                            <a:schemeClr val="accent4"/>
                          </a:solidFill>
                        </a:rPr>
                        <a:t>Nr.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accent4"/>
                          </a:solidFill>
                        </a:rPr>
                        <a:t>Maßnahme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accent4"/>
                          </a:solidFill>
                        </a:rPr>
                        <a:t>Wer (mit wem)?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accent4"/>
                          </a:solidFill>
                        </a:rPr>
                        <a:t>Bis wann?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accent4"/>
                          </a:solidFill>
                        </a:rPr>
                        <a:t>Status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27412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06547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18488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02084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3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22155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22059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3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7391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179422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061569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49789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10171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5899C15-DA01-4823-9302-06B1B45F365C}"/>
              </a:ext>
            </a:extLst>
          </p:cNvPr>
          <p:cNvSpPr/>
          <p:nvPr/>
        </p:nvSpPr>
        <p:spPr>
          <a:xfrm>
            <a:off x="669924" y="1403573"/>
            <a:ext cx="11666539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Maßnahmenplan</a:t>
            </a:r>
          </a:p>
        </p:txBody>
      </p:sp>
    </p:spTree>
    <p:extLst>
      <p:ext uri="{BB962C8B-B14F-4D97-AF65-F5344CB8AC3E}">
        <p14:creationId xmlns:p14="http://schemas.microsoft.com/office/powerpoint/2010/main" val="63919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3254A-5BBF-4DC5-BE61-711A98B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Lösungsüberprüfung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21E8DB-0172-4A96-B440-74484B7D5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42" y="1979861"/>
            <a:ext cx="11648221" cy="453682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5B92FBD-479D-4C9B-9B01-B23C5D5DF2B1}"/>
              </a:ext>
            </a:extLst>
          </p:cNvPr>
          <p:cNvSpPr/>
          <p:nvPr/>
        </p:nvSpPr>
        <p:spPr>
          <a:xfrm>
            <a:off x="669926" y="1403573"/>
            <a:ext cx="11666538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Wie führen wir die Lösungsüberprüfung durch?</a:t>
            </a:r>
          </a:p>
        </p:txBody>
      </p:sp>
    </p:spTree>
    <p:extLst>
      <p:ext uri="{BB962C8B-B14F-4D97-AF65-F5344CB8AC3E}">
        <p14:creationId xmlns:p14="http://schemas.microsoft.com/office/powerpoint/2010/main" val="4080922668"/>
      </p:ext>
    </p:extLst>
  </p:cSld>
  <p:clrMapOvr>
    <a:masterClrMapping/>
  </p:clrMapOvr>
</p:sld>
</file>

<file path=ppt/theme/theme1.xml><?xml version="1.0" encoding="utf-8"?>
<a:theme xmlns:a="http://schemas.openxmlformats.org/drawingml/2006/main" name="Webinar">
  <a:themeElements>
    <a:clrScheme name="Lean Service Institute">
      <a:dk1>
        <a:srgbClr val="000000"/>
      </a:dk1>
      <a:lt1>
        <a:srgbClr val="23B0A8"/>
      </a:lt1>
      <a:dk2>
        <a:srgbClr val="11766D"/>
      </a:dk2>
      <a:lt2>
        <a:srgbClr val="44BCB5"/>
      </a:lt2>
      <a:accent1>
        <a:srgbClr val="348A83"/>
      </a:accent1>
      <a:accent2>
        <a:srgbClr val="004894"/>
      </a:accent2>
      <a:accent3>
        <a:srgbClr val="2664A4"/>
      </a:accent3>
      <a:accent4>
        <a:srgbClr val="002F60"/>
      </a:accent4>
      <a:accent5>
        <a:srgbClr val="264F78"/>
      </a:accent5>
      <a:accent6>
        <a:srgbClr val="E48804"/>
      </a:accent6>
      <a:hlink>
        <a:srgbClr val="0000FF"/>
      </a:hlink>
      <a:folHlink>
        <a:srgbClr val="800080"/>
      </a:folHlink>
    </a:clrScheme>
    <a:fontScheme name="LSI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-Präsentation Online" id="{D7CC7806-151F-4DCD-B768-EFAAC03CA50B}" vid="{58770EAE-EC78-4170-B9D8-27870306481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Master-Präsentation Online</Template>
  <TotalTime>0</TotalTime>
  <Words>386</Words>
  <Application>Microsoft Office PowerPoint</Application>
  <PresentationFormat>Benutzerdefiniert</PresentationFormat>
  <Paragraphs>67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Myriad Pro</vt:lpstr>
      <vt:lpstr>Webinar</vt:lpstr>
      <vt:lpstr>Unterstützung zum Thema Strukturierte Problemlösung</vt:lpstr>
      <vt:lpstr>1. Problembeschreibung</vt:lpstr>
      <vt:lpstr>2. Problemursache</vt:lpstr>
      <vt:lpstr>2. Problemursache</vt:lpstr>
      <vt:lpstr>3. Problemlösung</vt:lpstr>
      <vt:lpstr>3. Problemlösung</vt:lpstr>
      <vt:lpstr>3. Problemlösung</vt:lpstr>
      <vt:lpstr>4. Lösungsüberprüfung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Übungen</dc:title>
  <dc:creator>Reimer, Sebastian</dc:creator>
  <cp:lastModifiedBy>Sebastian Reimer | Lean Service Institute</cp:lastModifiedBy>
  <cp:revision>849</cp:revision>
  <cp:lastPrinted>2020-08-21T08:36:20Z</cp:lastPrinted>
  <dcterms:created xsi:type="dcterms:W3CDTF">2020-03-27T13:37:53Z</dcterms:created>
  <dcterms:modified xsi:type="dcterms:W3CDTF">2021-02-10T05:21:51Z</dcterms:modified>
</cp:coreProperties>
</file>